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4622" r:id="rId5"/>
    <p:sldId id="4619" r:id="rId6"/>
    <p:sldId id="4642" r:id="rId7"/>
    <p:sldId id="4643" r:id="rId8"/>
    <p:sldId id="4644" r:id="rId9"/>
    <p:sldId id="1788" r:id="rId10"/>
    <p:sldId id="1865" r:id="rId11"/>
    <p:sldId id="4645" r:id="rId12"/>
    <p:sldId id="1928" r:id="rId13"/>
    <p:sldId id="1939" r:id="rId14"/>
    <p:sldId id="4646" r:id="rId15"/>
    <p:sldId id="4633" r:id="rId16"/>
    <p:sldId id="1938" r:id="rId17"/>
    <p:sldId id="1929" r:id="rId18"/>
    <p:sldId id="4647" r:id="rId19"/>
    <p:sldId id="4648" r:id="rId20"/>
    <p:sldId id="4649" r:id="rId21"/>
    <p:sldId id="1941" r:id="rId22"/>
    <p:sldId id="1942" r:id="rId23"/>
    <p:sldId id="4635" r:id="rId24"/>
    <p:sldId id="4636" r:id="rId25"/>
    <p:sldId id="4650" r:id="rId26"/>
    <p:sldId id="4651" r:id="rId27"/>
    <p:sldId id="4652" r:id="rId28"/>
    <p:sldId id="169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3904D-094F-4EB2-BE55-75CB64B4F2FB}" v="1" dt="2025-04-15T06:42:02.46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78" d="100"/>
          <a:sy n="78" d="100"/>
        </p:scale>
        <p:origin x="128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5B23904D-094F-4EB2-BE55-75CB64B4F2FB}"/>
    <pc:docChg chg="undo custSel modSld">
      <pc:chgData name="Yoel Kortick" userId="167978f5-7f40-4909-85d5-d4149554ad4e" providerId="ADAL" clId="{5B23904D-094F-4EB2-BE55-75CB64B4F2FB}" dt="2025-04-15T06:51:10.875" v="106" actId="14100"/>
      <pc:docMkLst>
        <pc:docMk/>
      </pc:docMkLst>
      <pc:sldChg chg="addSp delSp modSp mod">
        <pc:chgData name="Yoel Kortick" userId="167978f5-7f40-4909-85d5-d4149554ad4e" providerId="ADAL" clId="{5B23904D-094F-4EB2-BE55-75CB64B4F2FB}" dt="2025-04-15T06:40:18.654" v="44" actId="208"/>
        <pc:sldMkLst>
          <pc:docMk/>
          <pc:sldMk cId="2970049100" sldId="1929"/>
        </pc:sldMkLst>
        <pc:spChg chg="mod">
          <ac:chgData name="Yoel Kortick" userId="167978f5-7f40-4909-85d5-d4149554ad4e" providerId="ADAL" clId="{5B23904D-094F-4EB2-BE55-75CB64B4F2FB}" dt="2025-04-15T06:40:11.607" v="41" actId="14100"/>
          <ac:spMkLst>
            <pc:docMk/>
            <pc:sldMk cId="2970049100" sldId="1929"/>
            <ac:spMk id="9" creationId="{A77C6E9A-95FB-ED9F-245A-D68034C4AC50}"/>
          </ac:spMkLst>
        </pc:spChg>
        <pc:spChg chg="mod">
          <ac:chgData name="Yoel Kortick" userId="167978f5-7f40-4909-85d5-d4149554ad4e" providerId="ADAL" clId="{5B23904D-094F-4EB2-BE55-75CB64B4F2FB}" dt="2025-04-15T06:40:15.397" v="43" actId="1036"/>
          <ac:spMkLst>
            <pc:docMk/>
            <pc:sldMk cId="2970049100" sldId="1929"/>
            <ac:spMk id="22" creationId="{55053C43-E96D-0901-8D73-70CABF0387A0}"/>
          </ac:spMkLst>
        </pc:spChg>
        <pc:picChg chg="add mod ord">
          <ac:chgData name="Yoel Kortick" userId="167978f5-7f40-4909-85d5-d4149554ad4e" providerId="ADAL" clId="{5B23904D-094F-4EB2-BE55-75CB64B4F2FB}" dt="2025-04-15T06:40:18.654" v="44" actId="208"/>
          <ac:picMkLst>
            <pc:docMk/>
            <pc:sldMk cId="2970049100" sldId="1929"/>
            <ac:picMk id="5" creationId="{C50B93E6-847F-5D34-5E30-C80DFBC13D80}"/>
          </ac:picMkLst>
        </pc:picChg>
        <pc:picChg chg="del">
          <ac:chgData name="Yoel Kortick" userId="167978f5-7f40-4909-85d5-d4149554ad4e" providerId="ADAL" clId="{5B23904D-094F-4EB2-BE55-75CB64B4F2FB}" dt="2025-04-15T06:39:44.039" v="31" actId="478"/>
          <ac:picMkLst>
            <pc:docMk/>
            <pc:sldMk cId="2970049100" sldId="1929"/>
            <ac:picMk id="17" creationId="{D65BD4F7-2F04-0EB5-946C-94464C5A16E8}"/>
          </ac:picMkLst>
        </pc:picChg>
        <pc:cxnChg chg="mod">
          <ac:chgData name="Yoel Kortick" userId="167978f5-7f40-4909-85d5-d4149554ad4e" providerId="ADAL" clId="{5B23904D-094F-4EB2-BE55-75CB64B4F2FB}" dt="2025-04-15T06:40:03.901" v="38" actId="14100"/>
          <ac:cxnSpMkLst>
            <pc:docMk/>
            <pc:sldMk cId="2970049100" sldId="1929"/>
            <ac:cxnSpMk id="8" creationId="{518E7BA5-E667-CB10-B2B8-7BBE568AEB54}"/>
          </ac:cxnSpMkLst>
        </pc:cxnChg>
      </pc:sldChg>
      <pc:sldChg chg="modSp mod">
        <pc:chgData name="Yoel Kortick" userId="167978f5-7f40-4909-85d5-d4149554ad4e" providerId="ADAL" clId="{5B23904D-094F-4EB2-BE55-75CB64B4F2FB}" dt="2025-04-15T06:37:44.460" v="28" actId="13926"/>
        <pc:sldMkLst>
          <pc:docMk/>
          <pc:sldMk cId="31906862" sldId="1939"/>
        </pc:sldMkLst>
        <pc:spChg chg="mod">
          <ac:chgData name="Yoel Kortick" userId="167978f5-7f40-4909-85d5-d4149554ad4e" providerId="ADAL" clId="{5B23904D-094F-4EB2-BE55-75CB64B4F2FB}" dt="2025-04-15T06:37:44.460" v="28" actId="13926"/>
          <ac:spMkLst>
            <pc:docMk/>
            <pc:sldMk cId="31906862" sldId="1939"/>
            <ac:spMk id="4" creationId="{76BE7AB8-528A-4254-8CB2-E61AC68FA88F}"/>
          </ac:spMkLst>
        </pc:spChg>
      </pc:sldChg>
      <pc:sldChg chg="modSp mod">
        <pc:chgData name="Yoel Kortick" userId="167978f5-7f40-4909-85d5-d4149554ad4e" providerId="ADAL" clId="{5B23904D-094F-4EB2-BE55-75CB64B4F2FB}" dt="2025-04-15T06:36:50.317" v="25" actId="20577"/>
        <pc:sldMkLst>
          <pc:docMk/>
          <pc:sldMk cId="3178665861" sldId="4644"/>
        </pc:sldMkLst>
        <pc:spChg chg="mod">
          <ac:chgData name="Yoel Kortick" userId="167978f5-7f40-4909-85d5-d4149554ad4e" providerId="ADAL" clId="{5B23904D-094F-4EB2-BE55-75CB64B4F2FB}" dt="2025-04-15T06:36:50.317" v="25" actId="20577"/>
          <ac:spMkLst>
            <pc:docMk/>
            <pc:sldMk cId="3178665861" sldId="4644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B23904D-094F-4EB2-BE55-75CB64B4F2FB}" dt="2025-04-15T06:38:04.922" v="30" actId="13926"/>
        <pc:sldMkLst>
          <pc:docMk/>
          <pc:sldMk cId="3504544658" sldId="4646"/>
        </pc:sldMkLst>
        <pc:spChg chg="mod">
          <ac:chgData name="Yoel Kortick" userId="167978f5-7f40-4909-85d5-d4149554ad4e" providerId="ADAL" clId="{5B23904D-094F-4EB2-BE55-75CB64B4F2FB}" dt="2025-04-15T06:38:04.922" v="30" actId="13926"/>
          <ac:spMkLst>
            <pc:docMk/>
            <pc:sldMk cId="3504544658" sldId="4646"/>
            <ac:spMk id="4" creationId="{76BE7AB8-528A-4254-8CB2-E61AC68FA88F}"/>
          </ac:spMkLst>
        </pc:spChg>
      </pc:sldChg>
      <pc:sldChg chg="addSp delSp modSp mod">
        <pc:chgData name="Yoel Kortick" userId="167978f5-7f40-4909-85d5-d4149554ad4e" providerId="ADAL" clId="{5B23904D-094F-4EB2-BE55-75CB64B4F2FB}" dt="2025-04-15T06:45:11.004" v="78" actId="1035"/>
        <pc:sldMkLst>
          <pc:docMk/>
          <pc:sldMk cId="1496978014" sldId="4647"/>
        </pc:sldMkLst>
        <pc:spChg chg="mod">
          <ac:chgData name="Yoel Kortick" userId="167978f5-7f40-4909-85d5-d4149554ad4e" providerId="ADAL" clId="{5B23904D-094F-4EB2-BE55-75CB64B4F2FB}" dt="2025-04-15T06:45:11.004" v="78" actId="1035"/>
          <ac:spMkLst>
            <pc:docMk/>
            <pc:sldMk cId="1496978014" sldId="4647"/>
            <ac:spMk id="6" creationId="{58460415-6584-149F-BCEA-AE9BEB724640}"/>
          </ac:spMkLst>
        </pc:spChg>
        <pc:spChg chg="add mod">
          <ac:chgData name="Yoel Kortick" userId="167978f5-7f40-4909-85d5-d4149554ad4e" providerId="ADAL" clId="{5B23904D-094F-4EB2-BE55-75CB64B4F2FB}" dt="2025-04-15T06:45:03.437" v="71" actId="1076"/>
          <ac:spMkLst>
            <pc:docMk/>
            <pc:sldMk cId="1496978014" sldId="4647"/>
            <ac:spMk id="10" creationId="{6A354C01-FD5F-3919-9521-506CC2043697}"/>
          </ac:spMkLst>
        </pc:spChg>
        <pc:spChg chg="add mod">
          <ac:chgData name="Yoel Kortick" userId="167978f5-7f40-4909-85d5-d4149554ad4e" providerId="ADAL" clId="{5B23904D-094F-4EB2-BE55-75CB64B4F2FB}" dt="2025-04-15T06:45:06.334" v="72" actId="1076"/>
          <ac:spMkLst>
            <pc:docMk/>
            <pc:sldMk cId="1496978014" sldId="4647"/>
            <ac:spMk id="11" creationId="{EDE8167A-6588-2F0C-6DCC-A3DA9BABBB4C}"/>
          </ac:spMkLst>
        </pc:spChg>
        <pc:picChg chg="del">
          <ac:chgData name="Yoel Kortick" userId="167978f5-7f40-4909-85d5-d4149554ad4e" providerId="ADAL" clId="{5B23904D-094F-4EB2-BE55-75CB64B4F2FB}" dt="2025-04-15T06:41:26.685" v="45" actId="478"/>
          <ac:picMkLst>
            <pc:docMk/>
            <pc:sldMk cId="1496978014" sldId="4647"/>
            <ac:picMk id="5" creationId="{D496FE39-AC35-7D13-50BB-078A278C0D1D}"/>
          </ac:picMkLst>
        </pc:picChg>
        <pc:picChg chg="add del mod ord">
          <ac:chgData name="Yoel Kortick" userId="167978f5-7f40-4909-85d5-d4149554ad4e" providerId="ADAL" clId="{5B23904D-094F-4EB2-BE55-75CB64B4F2FB}" dt="2025-04-15T06:44:50.519" v="65" actId="478"/>
          <ac:picMkLst>
            <pc:docMk/>
            <pc:sldMk cId="1496978014" sldId="4647"/>
            <ac:picMk id="7" creationId="{3202F704-9D72-FA8F-0A5B-E1C189F2AE4E}"/>
          </ac:picMkLst>
        </pc:picChg>
        <pc:picChg chg="add mod ord">
          <ac:chgData name="Yoel Kortick" userId="167978f5-7f40-4909-85d5-d4149554ad4e" providerId="ADAL" clId="{5B23904D-094F-4EB2-BE55-75CB64B4F2FB}" dt="2025-04-15T06:45:00.375" v="70" actId="167"/>
          <ac:picMkLst>
            <pc:docMk/>
            <pc:sldMk cId="1496978014" sldId="4647"/>
            <ac:picMk id="13" creationId="{74DE1D79-F046-B0F2-DDBC-935C828292D6}"/>
          </ac:picMkLst>
        </pc:picChg>
        <pc:cxnChg chg="mod">
          <ac:chgData name="Yoel Kortick" userId="167978f5-7f40-4909-85d5-d4149554ad4e" providerId="ADAL" clId="{5B23904D-094F-4EB2-BE55-75CB64B4F2FB}" dt="2025-04-15T06:45:11.004" v="78" actId="1035"/>
          <ac:cxnSpMkLst>
            <pc:docMk/>
            <pc:sldMk cId="1496978014" sldId="4647"/>
            <ac:cxnSpMk id="8" creationId="{518E7BA5-E667-CB10-B2B8-7BBE568AEB54}"/>
          </ac:cxnSpMkLst>
        </pc:cxnChg>
      </pc:sldChg>
      <pc:sldChg chg="addSp delSp modSp mod">
        <pc:chgData name="Yoel Kortick" userId="167978f5-7f40-4909-85d5-d4149554ad4e" providerId="ADAL" clId="{5B23904D-094F-4EB2-BE55-75CB64B4F2FB}" dt="2025-04-15T06:46:16.089" v="89" actId="6549"/>
        <pc:sldMkLst>
          <pc:docMk/>
          <pc:sldMk cId="2814182459" sldId="4649"/>
        </pc:sldMkLst>
        <pc:spChg chg="mod">
          <ac:chgData name="Yoel Kortick" userId="167978f5-7f40-4909-85d5-d4149554ad4e" providerId="ADAL" clId="{5B23904D-094F-4EB2-BE55-75CB64B4F2FB}" dt="2025-04-15T06:46:09.523" v="87" actId="1076"/>
          <ac:spMkLst>
            <pc:docMk/>
            <pc:sldMk cId="2814182459" sldId="4649"/>
            <ac:spMk id="2" creationId="{DE3C499C-3977-CF2A-F84B-0865F8EB07B5}"/>
          </ac:spMkLst>
        </pc:spChg>
        <pc:spChg chg="mod">
          <ac:chgData name="Yoel Kortick" userId="167978f5-7f40-4909-85d5-d4149554ad4e" providerId="ADAL" clId="{5B23904D-094F-4EB2-BE55-75CB64B4F2FB}" dt="2025-04-15T06:46:16.089" v="89" actId="6549"/>
          <ac:spMkLst>
            <pc:docMk/>
            <pc:sldMk cId="2814182459" sldId="4649"/>
            <ac:spMk id="9" creationId="{5E56FE22-0E25-4C4D-28D1-893CDB7C3E37}"/>
          </ac:spMkLst>
        </pc:spChg>
        <pc:picChg chg="del">
          <ac:chgData name="Yoel Kortick" userId="167978f5-7f40-4909-85d5-d4149554ad4e" providerId="ADAL" clId="{5B23904D-094F-4EB2-BE55-75CB64B4F2FB}" dt="2025-04-15T06:45:40.697" v="79" actId="478"/>
          <ac:picMkLst>
            <pc:docMk/>
            <pc:sldMk cId="2814182459" sldId="4649"/>
            <ac:picMk id="8" creationId="{B26D5C08-1BC8-601C-F6A7-B3119E7280A2}"/>
          </ac:picMkLst>
        </pc:picChg>
        <pc:picChg chg="add mod ord">
          <ac:chgData name="Yoel Kortick" userId="167978f5-7f40-4909-85d5-d4149554ad4e" providerId="ADAL" clId="{5B23904D-094F-4EB2-BE55-75CB64B4F2FB}" dt="2025-04-15T06:45:52.037" v="84" actId="167"/>
          <ac:picMkLst>
            <pc:docMk/>
            <pc:sldMk cId="2814182459" sldId="4649"/>
            <ac:picMk id="12" creationId="{38BBE825-6FFB-FC6B-0076-98F6B0458D0B}"/>
          </ac:picMkLst>
        </pc:picChg>
        <pc:cxnChg chg="mod">
          <ac:chgData name="Yoel Kortick" userId="167978f5-7f40-4909-85d5-d4149554ad4e" providerId="ADAL" clId="{5B23904D-094F-4EB2-BE55-75CB64B4F2FB}" dt="2025-04-15T06:46:02.048" v="86" actId="14100"/>
          <ac:cxnSpMkLst>
            <pc:docMk/>
            <pc:sldMk cId="2814182459" sldId="4649"/>
            <ac:cxnSpMk id="7" creationId="{88C6114E-7BD8-1494-C1E9-DB35A3F00A26}"/>
          </ac:cxnSpMkLst>
        </pc:cxnChg>
        <pc:cxnChg chg="mod">
          <ac:chgData name="Yoel Kortick" userId="167978f5-7f40-4909-85d5-d4149554ad4e" providerId="ADAL" clId="{5B23904D-094F-4EB2-BE55-75CB64B4F2FB}" dt="2025-04-15T06:46:12.490" v="88" actId="14100"/>
          <ac:cxnSpMkLst>
            <pc:docMk/>
            <pc:sldMk cId="2814182459" sldId="4649"/>
            <ac:cxnSpMk id="10" creationId="{88196E7A-2158-A972-7293-327F9B4B8AC9}"/>
          </ac:cxnSpMkLst>
        </pc:cxnChg>
      </pc:sldChg>
      <pc:sldChg chg="addSp delSp modSp mod">
        <pc:chgData name="Yoel Kortick" userId="167978f5-7f40-4909-85d5-d4149554ad4e" providerId="ADAL" clId="{5B23904D-094F-4EB2-BE55-75CB64B4F2FB}" dt="2025-04-15T06:48:13.216" v="98" actId="1076"/>
        <pc:sldMkLst>
          <pc:docMk/>
          <pc:sldMk cId="3096318407" sldId="4651"/>
        </pc:sldMkLst>
        <pc:spChg chg="mod">
          <ac:chgData name="Yoel Kortick" userId="167978f5-7f40-4909-85d5-d4149554ad4e" providerId="ADAL" clId="{5B23904D-094F-4EB2-BE55-75CB64B4F2FB}" dt="2025-04-15T06:48:13.216" v="98" actId="1076"/>
          <ac:spMkLst>
            <pc:docMk/>
            <pc:sldMk cId="3096318407" sldId="4651"/>
            <ac:spMk id="9" creationId="{5C0A5D56-6728-C4E7-EEB8-976DC96E0D8A}"/>
          </ac:spMkLst>
        </pc:spChg>
        <pc:picChg chg="del">
          <ac:chgData name="Yoel Kortick" userId="167978f5-7f40-4909-85d5-d4149554ad4e" providerId="ADAL" clId="{5B23904D-094F-4EB2-BE55-75CB64B4F2FB}" dt="2025-04-15T06:47:57.298" v="90" actId="478"/>
          <ac:picMkLst>
            <pc:docMk/>
            <pc:sldMk cId="3096318407" sldId="4651"/>
            <ac:picMk id="5" creationId="{99F96017-E984-EA08-5A17-9522E9693E8D}"/>
          </ac:picMkLst>
        </pc:picChg>
        <pc:picChg chg="add mod ord">
          <ac:chgData name="Yoel Kortick" userId="167978f5-7f40-4909-85d5-d4149554ad4e" providerId="ADAL" clId="{5B23904D-094F-4EB2-BE55-75CB64B4F2FB}" dt="2025-04-15T06:48:10.711" v="97" actId="167"/>
          <ac:picMkLst>
            <pc:docMk/>
            <pc:sldMk cId="3096318407" sldId="4651"/>
            <ac:picMk id="6" creationId="{C8398B7B-1741-FC77-8064-A283684D23B6}"/>
          </ac:picMkLst>
        </pc:picChg>
      </pc:sldChg>
      <pc:sldChg chg="addSp delSp modSp mod">
        <pc:chgData name="Yoel Kortick" userId="167978f5-7f40-4909-85d5-d4149554ad4e" providerId="ADAL" clId="{5B23904D-094F-4EB2-BE55-75CB64B4F2FB}" dt="2025-04-15T06:51:10.875" v="106" actId="14100"/>
        <pc:sldMkLst>
          <pc:docMk/>
          <pc:sldMk cId="3896606780" sldId="4652"/>
        </pc:sldMkLst>
        <pc:spChg chg="mod">
          <ac:chgData name="Yoel Kortick" userId="167978f5-7f40-4909-85d5-d4149554ad4e" providerId="ADAL" clId="{5B23904D-094F-4EB2-BE55-75CB64B4F2FB}" dt="2025-04-15T06:51:07.200" v="105" actId="1076"/>
          <ac:spMkLst>
            <pc:docMk/>
            <pc:sldMk cId="3896606780" sldId="4652"/>
            <ac:spMk id="8" creationId="{36B0509F-BFE7-EE93-31B2-C9FB00C4DF7C}"/>
          </ac:spMkLst>
        </pc:spChg>
        <pc:picChg chg="del">
          <ac:chgData name="Yoel Kortick" userId="167978f5-7f40-4909-85d5-d4149554ad4e" providerId="ADAL" clId="{5B23904D-094F-4EB2-BE55-75CB64B4F2FB}" dt="2025-04-15T06:50:49.654" v="99" actId="478"/>
          <ac:picMkLst>
            <pc:docMk/>
            <pc:sldMk cId="3896606780" sldId="4652"/>
            <ac:picMk id="5" creationId="{6A21DA72-519D-383A-21F4-E47B7A2E6EBD}"/>
          </ac:picMkLst>
        </pc:picChg>
        <pc:picChg chg="add mod ord">
          <ac:chgData name="Yoel Kortick" userId="167978f5-7f40-4909-85d5-d4149554ad4e" providerId="ADAL" clId="{5B23904D-094F-4EB2-BE55-75CB64B4F2FB}" dt="2025-04-15T06:50:59.376" v="104" actId="167"/>
          <ac:picMkLst>
            <pc:docMk/>
            <pc:sldMk cId="3896606780" sldId="4652"/>
            <ac:picMk id="10" creationId="{59837F7C-7D38-FDA1-88A0-8B6C7E34879F}"/>
          </ac:picMkLst>
        </pc:picChg>
        <pc:cxnChg chg="mod">
          <ac:chgData name="Yoel Kortick" userId="167978f5-7f40-4909-85d5-d4149554ad4e" providerId="ADAL" clId="{5B23904D-094F-4EB2-BE55-75CB64B4F2FB}" dt="2025-04-15T06:51:10.875" v="106" actId="14100"/>
          <ac:cxnSpMkLst>
            <pc:docMk/>
            <pc:sldMk cId="3896606780" sldId="4652"/>
            <ac:cxnSpMk id="11" creationId="{893B75AD-2000-3E0D-1A37-FF087A7AA86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2025-04-15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2025-04-15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139702"/>
            <a:ext cx="7420668" cy="1305174"/>
          </a:xfrm>
        </p:spPr>
        <p:txBody>
          <a:bodyPr/>
          <a:lstStyle/>
          <a:p>
            <a:r>
              <a:rPr lang="en-US" sz="3200" dirty="0"/>
              <a:t>Understanding the meaning and implications of Expand My Results</a:t>
            </a:r>
            <a:endParaRPr lang="LID4096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697F39-AB09-0F03-A823-00065C7E1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639174"/>
            <a:ext cx="4680519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78229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sample articles in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16423"/>
          </a:xfrm>
        </p:spPr>
        <p:txBody>
          <a:bodyPr>
            <a:normAutofit/>
          </a:bodyPr>
          <a:lstStyle/>
          <a:p>
            <a:r>
              <a:rPr lang="en-US" sz="2000" dirty="0"/>
              <a:t>This article </a:t>
            </a:r>
            <a:r>
              <a:rPr lang="en-US" sz="2000" dirty="0">
                <a:highlight>
                  <a:srgbClr val="FFFF00"/>
                </a:highlight>
              </a:rPr>
              <a:t>is</a:t>
            </a:r>
            <a:r>
              <a:rPr lang="en-US" sz="2000" dirty="0"/>
              <a:t> found in CDI.  </a:t>
            </a:r>
          </a:p>
          <a:p>
            <a:r>
              <a:rPr lang="en-US" sz="2000" dirty="0"/>
              <a:t>The reason it is found is because it is within the coverage of the journal.</a:t>
            </a:r>
          </a:p>
          <a:p>
            <a:r>
              <a:rPr lang="en-US" sz="2000" dirty="0"/>
              <a:t>The journal coverage is available from 1976</a:t>
            </a:r>
          </a:p>
          <a:p>
            <a:r>
              <a:rPr lang="en-US" sz="2000" dirty="0"/>
              <a:t>The article is from 2014. </a:t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A Writer's Life with Librarians</a:t>
            </a:r>
          </a:p>
          <a:p>
            <a:pPr marL="457200" lvl="1" indent="0">
              <a:buNone/>
            </a:pPr>
            <a:r>
              <a:rPr lang="en-US" dirty="0"/>
              <a:t>Thomas, Matthew</a:t>
            </a:r>
          </a:p>
          <a:p>
            <a:pPr marL="457200" lvl="1" indent="0">
              <a:buNone/>
            </a:pPr>
            <a:r>
              <a:rPr lang="en-US" dirty="0"/>
              <a:t>Library Journal, </a:t>
            </a:r>
            <a:r>
              <a:rPr lang="en-US" dirty="0">
                <a:highlight>
                  <a:srgbClr val="FFFF00"/>
                </a:highlight>
              </a:rPr>
              <a:t>2014</a:t>
            </a:r>
            <a:r>
              <a:rPr lang="en-US" dirty="0"/>
              <a:t>-08, Vol.139 (13), p.90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sample articles in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16423"/>
          </a:xfrm>
        </p:spPr>
        <p:txBody>
          <a:bodyPr>
            <a:normAutofit/>
          </a:bodyPr>
          <a:lstStyle/>
          <a:p>
            <a:r>
              <a:rPr lang="en-US" sz="2000" dirty="0"/>
              <a:t>This article is </a:t>
            </a:r>
            <a:r>
              <a:rPr lang="en-US" sz="2000" dirty="0">
                <a:highlight>
                  <a:srgbClr val="FFFF00"/>
                </a:highlight>
              </a:rPr>
              <a:t>not</a:t>
            </a:r>
            <a:r>
              <a:rPr lang="en-US" sz="2000" dirty="0"/>
              <a:t> found in CDI.  </a:t>
            </a:r>
          </a:p>
          <a:p>
            <a:r>
              <a:rPr lang="en-US" sz="2000" dirty="0"/>
              <a:t>The reason it is not found is because it is not within the coverage of the journal.</a:t>
            </a:r>
          </a:p>
          <a:p>
            <a:r>
              <a:rPr lang="en-US" sz="2000" dirty="0"/>
              <a:t>The journal coverage is available from 1976.</a:t>
            </a:r>
          </a:p>
          <a:p>
            <a:r>
              <a:rPr lang="en-US" sz="2000" dirty="0"/>
              <a:t>The article is from 1944. </a:t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What Librarians Are Thinking About</a:t>
            </a:r>
          </a:p>
          <a:p>
            <a:pPr marL="457200" lvl="1" indent="0">
              <a:buNone/>
            </a:pPr>
            <a:r>
              <a:rPr lang="en-US" dirty="0"/>
              <a:t>Lewis, Willard P.</a:t>
            </a:r>
          </a:p>
          <a:p>
            <a:pPr marL="457200" lvl="1" indent="0">
              <a:buNone/>
            </a:pPr>
            <a:r>
              <a:rPr lang="en-US" dirty="0"/>
              <a:t>Library Journal, </a:t>
            </a:r>
            <a:r>
              <a:rPr lang="en-US" dirty="0">
                <a:highlight>
                  <a:srgbClr val="FFFF00"/>
                </a:highlight>
              </a:rPr>
              <a:t>1944</a:t>
            </a:r>
            <a:r>
              <a:rPr lang="en-US" dirty="0"/>
              <a:t>-03, Vol.68 (5), p.191-191</a:t>
            </a:r>
          </a:p>
        </p:txBody>
      </p:sp>
    </p:spTree>
    <p:extLst>
      <p:ext uri="{BB962C8B-B14F-4D97-AF65-F5344CB8AC3E}">
        <p14:creationId xmlns:p14="http://schemas.microsoft.com/office/powerpoint/2010/main" val="350454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two sample articles in the journal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CEFAC55-41BD-F2AE-B908-F7BD27FE2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r>
              <a:rPr lang="en-US" sz="2000" dirty="0"/>
              <a:t>Only articles within the coverage of the journal will be found when searching CDI (unless, as we will soon see, “Expand My Results” is checked)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010C6-AD7D-D570-3B55-0AC05B58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27"/>
            <a:ext cx="9144000" cy="3243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20A5BC-EACC-529E-80E4-999C0A743B96}"/>
              </a:ext>
            </a:extLst>
          </p:cNvPr>
          <p:cNvSpPr/>
          <p:nvPr/>
        </p:nvSpPr>
        <p:spPr>
          <a:xfrm>
            <a:off x="1115616" y="1868143"/>
            <a:ext cx="504056" cy="251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C9E40-2FDD-08D4-7121-15C6D13BAF3F}"/>
              </a:ext>
            </a:extLst>
          </p:cNvPr>
          <p:cNvSpPr/>
          <p:nvPr/>
        </p:nvSpPr>
        <p:spPr>
          <a:xfrm>
            <a:off x="179512" y="2958989"/>
            <a:ext cx="8712964" cy="675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00" y="3319778"/>
            <a:ext cx="9036496" cy="1240583"/>
          </a:xfrm>
        </p:spPr>
        <p:txBody>
          <a:bodyPr/>
          <a:lstStyle/>
          <a:p>
            <a:pPr algn="ctr"/>
            <a:r>
              <a:rPr lang="en-US" dirty="0"/>
              <a:t>The "Expand My Results"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9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B93E6-847F-5D34-5E30-C80DFBC1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7" y="1184652"/>
            <a:ext cx="7452320" cy="3241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432047"/>
          </a:xfrm>
        </p:spPr>
        <p:txBody>
          <a:bodyPr>
            <a:normAutofit/>
          </a:bodyPr>
          <a:lstStyle/>
          <a:p>
            <a:r>
              <a:rPr lang="en-US" sz="2000" dirty="0"/>
              <a:t>Here we do find the article which is within the coverage of the resource.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60415-6584-149F-BCEA-AE9BEB724640}"/>
              </a:ext>
            </a:extLst>
          </p:cNvPr>
          <p:cNvSpPr txBox="1"/>
          <p:nvPr/>
        </p:nvSpPr>
        <p:spPr>
          <a:xfrm>
            <a:off x="499152" y="4219223"/>
            <a:ext cx="209979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“Expand My Results” is not checked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8E7BA5-E667-CB10-B2B8-7BBE568AEB54}"/>
              </a:ext>
            </a:extLst>
          </p:cNvPr>
          <p:cNvCxnSpPr>
            <a:cxnSpLocks/>
          </p:cNvCxnSpPr>
          <p:nvPr/>
        </p:nvCxnSpPr>
        <p:spPr>
          <a:xfrm flipH="1" flipV="1">
            <a:off x="1115616" y="2931790"/>
            <a:ext cx="144016" cy="1287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053C43-E96D-0901-8D73-70CABF0387A0}"/>
              </a:ext>
            </a:extLst>
          </p:cNvPr>
          <p:cNvSpPr/>
          <p:nvPr/>
        </p:nvSpPr>
        <p:spPr>
          <a:xfrm>
            <a:off x="3491880" y="2711528"/>
            <a:ext cx="720080" cy="203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C6E9A-95FB-ED9F-245A-D68034C4AC50}"/>
              </a:ext>
            </a:extLst>
          </p:cNvPr>
          <p:cNvSpPr/>
          <p:nvPr/>
        </p:nvSpPr>
        <p:spPr>
          <a:xfrm>
            <a:off x="2843808" y="1648784"/>
            <a:ext cx="3816424" cy="482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DE1D79-F046-B0F2-DDBC-935C8282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224348"/>
            <a:ext cx="7452320" cy="3346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432047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Here we do not find the article which is not within the coverage of the resource.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60415-6584-149F-BCEA-AE9BEB724640}"/>
              </a:ext>
            </a:extLst>
          </p:cNvPr>
          <p:cNvSpPr txBox="1"/>
          <p:nvPr/>
        </p:nvSpPr>
        <p:spPr>
          <a:xfrm>
            <a:off x="539551" y="4162074"/>
            <a:ext cx="21602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“Expand My Results” is not checked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8E7BA5-E667-CB10-B2B8-7BBE568AEB54}"/>
              </a:ext>
            </a:extLst>
          </p:cNvPr>
          <p:cNvCxnSpPr>
            <a:cxnSpLocks/>
          </p:cNvCxnSpPr>
          <p:nvPr/>
        </p:nvCxnSpPr>
        <p:spPr>
          <a:xfrm flipH="1" flipV="1">
            <a:off x="1259632" y="3018657"/>
            <a:ext cx="72008" cy="1143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A354C01-FD5F-3919-9521-506CC2043697}"/>
              </a:ext>
            </a:extLst>
          </p:cNvPr>
          <p:cNvSpPr/>
          <p:nvPr/>
        </p:nvSpPr>
        <p:spPr>
          <a:xfrm>
            <a:off x="2843808" y="2817747"/>
            <a:ext cx="1296144" cy="322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E8167A-6588-2F0C-6DCC-A3DA9BABBB4C}"/>
              </a:ext>
            </a:extLst>
          </p:cNvPr>
          <p:cNvSpPr/>
          <p:nvPr/>
        </p:nvSpPr>
        <p:spPr>
          <a:xfrm>
            <a:off x="2915816" y="1757107"/>
            <a:ext cx="4320480" cy="482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3960440"/>
          </a:xfrm>
        </p:spPr>
        <p:txBody>
          <a:bodyPr>
            <a:normAutofit/>
          </a:bodyPr>
          <a:lstStyle/>
          <a:p>
            <a:r>
              <a:rPr lang="en-US" sz="2200" dirty="0"/>
              <a:t>If, however, we search for the article which is not within coverage of the resource in Alma, and we </a:t>
            </a:r>
            <a:r>
              <a:rPr lang="en-US" sz="2200" b="1" dirty="0"/>
              <a:t>do</a:t>
            </a:r>
            <a:r>
              <a:rPr lang="en-US" sz="2200" dirty="0"/>
              <a:t> check “Expand My Results”, then we will find the article.</a:t>
            </a:r>
          </a:p>
          <a:p>
            <a:r>
              <a:rPr lang="en-US" sz="2200" dirty="0"/>
              <a:t>The “Expand My Results” allows the end user to see all results answering the search query, regardless of whether the institution has access to the resources in the results.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88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BBE825-6FFB-FC6B-0076-98F6B0458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26" y="1274880"/>
            <a:ext cx="7922845" cy="30229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504056"/>
          </a:xfrm>
        </p:spPr>
        <p:txBody>
          <a:bodyPr>
            <a:normAutofit/>
          </a:bodyPr>
          <a:lstStyle/>
          <a:p>
            <a:r>
              <a:rPr lang="en-US" sz="2200" dirty="0"/>
              <a:t>Now we do find the article, but with “No Online Access”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EC19D-BFAA-7A35-85EA-F72612E922BD}"/>
              </a:ext>
            </a:extLst>
          </p:cNvPr>
          <p:cNvSpPr txBox="1"/>
          <p:nvPr/>
        </p:nvSpPr>
        <p:spPr>
          <a:xfrm>
            <a:off x="179512" y="4219223"/>
            <a:ext cx="21602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“Expand My Results” is checked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C6114E-7BD8-1494-C1E9-DB35A3F00A26}"/>
              </a:ext>
            </a:extLst>
          </p:cNvPr>
          <p:cNvCxnSpPr>
            <a:cxnSpLocks/>
          </p:cNvCxnSpPr>
          <p:nvPr/>
        </p:nvCxnSpPr>
        <p:spPr>
          <a:xfrm flipV="1">
            <a:off x="1259631" y="3147814"/>
            <a:ext cx="1" cy="10714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56FE22-0E25-4C4D-28D1-893CDB7C3E37}"/>
              </a:ext>
            </a:extLst>
          </p:cNvPr>
          <p:cNvSpPr txBox="1"/>
          <p:nvPr/>
        </p:nvSpPr>
        <p:spPr>
          <a:xfrm>
            <a:off x="4716021" y="4297856"/>
            <a:ext cx="42484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There is no access to the article because it is not within the coverage of the resource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196E7A-2158-A972-7293-327F9B4B8AC9}"/>
              </a:ext>
            </a:extLst>
          </p:cNvPr>
          <p:cNvCxnSpPr>
            <a:cxnSpLocks/>
          </p:cNvCxnSpPr>
          <p:nvPr/>
        </p:nvCxnSpPr>
        <p:spPr>
          <a:xfrm flipV="1">
            <a:off x="3995936" y="4219223"/>
            <a:ext cx="0" cy="4703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07F1ED-4DF1-2630-A5E3-4C76926C45D6}"/>
              </a:ext>
            </a:extLst>
          </p:cNvPr>
          <p:cNvCxnSpPr>
            <a:cxnSpLocks/>
          </p:cNvCxnSpPr>
          <p:nvPr/>
        </p:nvCxnSpPr>
        <p:spPr>
          <a:xfrm flipH="1">
            <a:off x="3995936" y="4689544"/>
            <a:ext cx="72008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E3C499C-3977-CF2A-F84B-0865F8EB07B5}"/>
              </a:ext>
            </a:extLst>
          </p:cNvPr>
          <p:cNvSpPr/>
          <p:nvPr/>
        </p:nvSpPr>
        <p:spPr>
          <a:xfrm>
            <a:off x="3599894" y="3936042"/>
            <a:ext cx="1008110" cy="208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319778"/>
            <a:ext cx="8221991" cy="1240583"/>
          </a:xfrm>
        </p:spPr>
        <p:txBody>
          <a:bodyPr/>
          <a:lstStyle/>
          <a:p>
            <a:pPr algn="ctr"/>
            <a:r>
              <a:rPr lang="en-US" dirty="0"/>
              <a:t>Removing the "Expand My Results"</a:t>
            </a:r>
          </a:p>
        </p:txBody>
      </p:sp>
    </p:spTree>
    <p:extLst>
      <p:ext uri="{BB962C8B-B14F-4D97-AF65-F5344CB8AC3E}">
        <p14:creationId xmlns:p14="http://schemas.microsoft.com/office/powerpoint/2010/main" val="1616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32447"/>
          </a:xfrm>
        </p:spPr>
        <p:txBody>
          <a:bodyPr>
            <a:normAutofit/>
          </a:bodyPr>
          <a:lstStyle/>
          <a:p>
            <a:r>
              <a:rPr lang="en-US" dirty="0"/>
              <a:t>To remove the “Expand My Results”: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Navigate to “Configuration &gt; Discovery &gt; Search Configuration &gt; Search Profiles”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Edit any search profiles that include "Central Index"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Uncheck the "Filter by Availability" 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 “Expand My Results” option will disappear, and the discovery will behave as if it were there and checked.</a:t>
            </a:r>
          </a:p>
        </p:txBody>
      </p:sp>
    </p:spTree>
    <p:extLst>
      <p:ext uri="{BB962C8B-B14F-4D97-AF65-F5344CB8AC3E}">
        <p14:creationId xmlns:p14="http://schemas.microsoft.com/office/powerpoint/2010/main" val="26096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24" y="539029"/>
            <a:ext cx="5552815" cy="4105968"/>
          </a:xfrm>
        </p:spPr>
        <p:txBody>
          <a:bodyPr>
            <a:noAutofit/>
          </a:bodyPr>
          <a:lstStyle/>
          <a:p>
            <a:r>
              <a:rPr lang="en-US" sz="2000" dirty="0"/>
              <a:t>The question</a:t>
            </a:r>
          </a:p>
          <a:p>
            <a:r>
              <a:rPr lang="en-US" sz="2000" dirty="0"/>
              <a:t>The active portfolio for the journal</a:t>
            </a:r>
          </a:p>
          <a:p>
            <a:r>
              <a:rPr lang="en-US" sz="2000" dirty="0"/>
              <a:t>The two sample articles in the journal</a:t>
            </a:r>
          </a:p>
          <a:p>
            <a:r>
              <a:rPr lang="en-US" sz="2000" dirty="0"/>
              <a:t>The "Expand My Results"</a:t>
            </a:r>
          </a:p>
          <a:p>
            <a:r>
              <a:rPr lang="en-US" sz="2000" dirty="0"/>
              <a:t>Removing the "Expand My Results"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5FB6E256-5D04-4E4F-AEC3-810E1D0E5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  <p:sp>
        <p:nvSpPr>
          <p:cNvPr id="161" name="Slide Number Placeholder 1">
            <a:extLst>
              <a:ext uri="{FF2B5EF4-FFF2-40B4-BE49-F238E27FC236}">
                <a16:creationId xmlns:a16="http://schemas.microsoft.com/office/drawing/2014/main" id="{C997373C-E1C7-44CA-9AEA-B64DD1A18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1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04D37E-252F-0AFC-D516-2FD0D409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895475"/>
            <a:ext cx="1905000" cy="1352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r>
              <a:rPr lang="en-US" dirty="0"/>
              <a:t>Navigate to “Configuration &gt; Discovery &gt; Search Configuration &gt; Search Profiles”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C12A4-29DC-2D8C-4B87-E29464682583}"/>
              </a:ext>
            </a:extLst>
          </p:cNvPr>
          <p:cNvSpPr/>
          <p:nvPr/>
        </p:nvSpPr>
        <p:spPr>
          <a:xfrm>
            <a:off x="3705052" y="2139702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2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226041-8848-27C1-34D9-9BA0659C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4961"/>
            <a:ext cx="9144000" cy="1033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Edit any search profiles that include "Central Index".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0AC31-24DC-6B5B-488B-4A1A9B1F8BEB}"/>
              </a:ext>
            </a:extLst>
          </p:cNvPr>
          <p:cNvSpPr/>
          <p:nvPr/>
        </p:nvSpPr>
        <p:spPr>
          <a:xfrm>
            <a:off x="179512" y="2427734"/>
            <a:ext cx="11521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BAD97-68FA-984E-9451-D5F6967AE849}"/>
              </a:ext>
            </a:extLst>
          </p:cNvPr>
          <p:cNvSpPr/>
          <p:nvPr/>
        </p:nvSpPr>
        <p:spPr>
          <a:xfrm>
            <a:off x="8460432" y="2859782"/>
            <a:ext cx="426272" cy="203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7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58D35-7047-739C-B3B6-99B75F185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607"/>
            <a:ext cx="9144000" cy="1810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Uncheck the "Filter by Availability" option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0B34D6-60DD-87D9-E817-19C169167A0D}"/>
              </a:ext>
            </a:extLst>
          </p:cNvPr>
          <p:cNvCxnSpPr/>
          <p:nvPr/>
        </p:nvCxnSpPr>
        <p:spPr>
          <a:xfrm>
            <a:off x="4499992" y="2427734"/>
            <a:ext cx="216024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9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398B7B-1741-FC77-8064-A283684D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33109"/>
            <a:ext cx="7236296" cy="3341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Appearance before unchecking the "Filter by Availability" option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A5D56-6728-C4E7-EEB8-976DC96E0D8A}"/>
              </a:ext>
            </a:extLst>
          </p:cNvPr>
          <p:cNvSpPr/>
          <p:nvPr/>
        </p:nvSpPr>
        <p:spPr>
          <a:xfrm>
            <a:off x="931792" y="2787774"/>
            <a:ext cx="12961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837F7C-7D38-FDA1-88A0-8B6C7E34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438891"/>
            <a:ext cx="8172400" cy="31067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Removing the "Expand My Results"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E7AB8-528A-4254-8CB2-E61AC68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r>
              <a:rPr lang="en-US" dirty="0"/>
              <a:t>Appearance after unchecking the "Filter by Availability" option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0509F-BFE7-EE93-31B2-C9FB00C4DF7C}"/>
              </a:ext>
            </a:extLst>
          </p:cNvPr>
          <p:cNvSpPr/>
          <p:nvPr/>
        </p:nvSpPr>
        <p:spPr>
          <a:xfrm>
            <a:off x="3491880" y="4142464"/>
            <a:ext cx="122413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2DAEE-A24D-54B7-7248-E87D00F7D488}"/>
              </a:ext>
            </a:extLst>
          </p:cNvPr>
          <p:cNvSpPr txBox="1"/>
          <p:nvPr/>
        </p:nvSpPr>
        <p:spPr>
          <a:xfrm>
            <a:off x="6804248" y="4083918"/>
            <a:ext cx="21602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 behaves as if “Expand My Results” is checked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3B75AD-2000-3E0D-1A37-FF087A7AA86E}"/>
              </a:ext>
            </a:extLst>
          </p:cNvPr>
          <p:cNvCxnSpPr>
            <a:cxnSpLocks/>
          </p:cNvCxnSpPr>
          <p:nvPr/>
        </p:nvCxnSpPr>
        <p:spPr>
          <a:xfrm flipH="1" flipV="1">
            <a:off x="4842284" y="4294847"/>
            <a:ext cx="1961964" cy="1491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159FCEF-3FDD-93A2-BD45-3F05DB014E35}"/>
              </a:ext>
            </a:extLst>
          </p:cNvPr>
          <p:cNvSpPr txBox="1"/>
          <p:nvPr/>
        </p:nvSpPr>
        <p:spPr>
          <a:xfrm>
            <a:off x="395536" y="4024870"/>
            <a:ext cx="180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 option to check “Expand My Results”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5E1383-8A90-E833-0DB1-F001F7B5A8EF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1151620" y="1959682"/>
            <a:ext cx="144016" cy="2065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06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</p:spTree>
    <p:extLst>
      <p:ext uri="{BB962C8B-B14F-4D97-AF65-F5344CB8AC3E}">
        <p14:creationId xmlns:p14="http://schemas.microsoft.com/office/powerpoint/2010/main" val="58537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rmAutofit/>
          </a:bodyPr>
          <a:lstStyle/>
          <a:p>
            <a:r>
              <a:rPr lang="en-US" dirty="0"/>
              <a:t>We have a subscription to the journal “Library Journal” (ISSN</a:t>
            </a:r>
            <a:r>
              <a:rPr lang="en-US"/>
              <a:t>: 0363-0277).  </a:t>
            </a:r>
            <a:r>
              <a:rPr lang="en-US" dirty="0"/>
              <a:t>The portfolio in Alma in active.  I see some of the articles from this journal when I search CDI in Discovery.  But other articles I do not see.  How come?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2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example, I </a:t>
            </a:r>
            <a:r>
              <a:rPr lang="en-US" dirty="0">
                <a:highlight>
                  <a:srgbClr val="FFFF00"/>
                </a:highlight>
              </a:rPr>
              <a:t>do</a:t>
            </a:r>
            <a:r>
              <a:rPr lang="en-US" dirty="0"/>
              <a:t> see this when searching CDI: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>A Writer's Life with Librarians</a:t>
            </a:r>
          </a:p>
          <a:p>
            <a:pPr marL="457200" lvl="1" indent="0">
              <a:buNone/>
            </a:pPr>
            <a:r>
              <a:rPr lang="en-US" dirty="0"/>
              <a:t>Thomas, Matthew</a:t>
            </a:r>
          </a:p>
          <a:p>
            <a:pPr marL="457200" lvl="1" indent="0">
              <a:buNone/>
            </a:pPr>
            <a:r>
              <a:rPr lang="en-US" dirty="0"/>
              <a:t>Library Journal, 2014-08, Vol.139 (13), p.90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But I do </a:t>
            </a:r>
            <a:r>
              <a:rPr lang="en-US" dirty="0">
                <a:highlight>
                  <a:srgbClr val="FFFF00"/>
                </a:highlight>
              </a:rPr>
              <a:t>not</a:t>
            </a:r>
            <a:r>
              <a:rPr lang="en-US" dirty="0"/>
              <a:t> see this when searching CDI: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>What Librarians Are Thinking About</a:t>
            </a:r>
          </a:p>
          <a:p>
            <a:pPr marL="457200" lvl="1" indent="0">
              <a:buNone/>
            </a:pPr>
            <a:r>
              <a:rPr lang="en-US" dirty="0"/>
              <a:t>Lewis, Willard P.</a:t>
            </a:r>
          </a:p>
          <a:p>
            <a:pPr marL="457200" lvl="1" indent="0">
              <a:buNone/>
            </a:pPr>
            <a:r>
              <a:rPr lang="en-US" dirty="0"/>
              <a:t>Library Journal, 1944-03, Vol.68 (5), p.191-191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active portfolio for the journal</a:t>
            </a:r>
          </a:p>
        </p:txBody>
      </p:sp>
    </p:spTree>
    <p:extLst>
      <p:ext uri="{BB962C8B-B14F-4D97-AF65-F5344CB8AC3E}">
        <p14:creationId xmlns:p14="http://schemas.microsoft.com/office/powerpoint/2010/main" val="386445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FCF1BEB-926D-3ED7-566A-9B77C96D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3254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active portfolio for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03199"/>
          </a:xfrm>
        </p:spPr>
        <p:txBody>
          <a:bodyPr>
            <a:normAutofit/>
          </a:bodyPr>
          <a:lstStyle/>
          <a:p>
            <a:r>
              <a:rPr lang="en-US" dirty="0"/>
              <a:t>Here is the active portfolio of the journal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707AB-10B4-7061-7B80-D90FF7BACDF8}"/>
              </a:ext>
            </a:extLst>
          </p:cNvPr>
          <p:cNvSpPr txBox="1"/>
          <p:nvPr/>
        </p:nvSpPr>
        <p:spPr>
          <a:xfrm>
            <a:off x="4463988" y="4136762"/>
            <a:ext cx="32403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As we can see here, the resource is available from 1976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48A24F-4B7A-F157-6877-8DBAB162811A}"/>
              </a:ext>
            </a:extLst>
          </p:cNvPr>
          <p:cNvCxnSpPr>
            <a:cxnSpLocks/>
          </p:cNvCxnSpPr>
          <p:nvPr/>
        </p:nvCxnSpPr>
        <p:spPr>
          <a:xfrm flipH="1">
            <a:off x="1475656" y="4363593"/>
            <a:ext cx="2988332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A2079-DFE4-E74B-5166-E4C77D44B941}"/>
              </a:ext>
            </a:extLst>
          </p:cNvPr>
          <p:cNvCxnSpPr>
            <a:cxnSpLocks/>
          </p:cNvCxnSpPr>
          <p:nvPr/>
        </p:nvCxnSpPr>
        <p:spPr>
          <a:xfrm flipV="1">
            <a:off x="1475656" y="3571505"/>
            <a:ext cx="0" cy="800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001617-863A-290C-702F-61BC2275FA9D}"/>
              </a:ext>
            </a:extLst>
          </p:cNvPr>
          <p:cNvSpPr txBox="1"/>
          <p:nvPr/>
        </p:nvSpPr>
        <p:spPr>
          <a:xfrm>
            <a:off x="3491880" y="1693867"/>
            <a:ext cx="518457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where (ISSN contains phrase "0363-0277" AND Electronic Collection Name equals "EBSCOhost Academic Search Complete")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4D9773-59BB-301E-80FD-DE4D4B81E729}"/>
              </a:ext>
            </a:extLst>
          </p:cNvPr>
          <p:cNvCxnSpPr>
            <a:cxnSpLocks/>
          </p:cNvCxnSpPr>
          <p:nvPr/>
        </p:nvCxnSpPr>
        <p:spPr>
          <a:xfrm flipH="1">
            <a:off x="3077834" y="1964331"/>
            <a:ext cx="41404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11C390-58DE-6D34-8EB4-222F6BDB1957}"/>
              </a:ext>
            </a:extLst>
          </p:cNvPr>
          <p:cNvCxnSpPr>
            <a:cxnSpLocks/>
          </p:cNvCxnSpPr>
          <p:nvPr/>
        </p:nvCxnSpPr>
        <p:spPr>
          <a:xfrm flipV="1">
            <a:off x="3077834" y="1635646"/>
            <a:ext cx="0" cy="3286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ED03AD1-850D-5154-045A-0F5F0CF4141F}"/>
              </a:ext>
            </a:extLst>
          </p:cNvPr>
          <p:cNvSpPr/>
          <p:nvPr/>
        </p:nvSpPr>
        <p:spPr>
          <a:xfrm>
            <a:off x="755576" y="3147818"/>
            <a:ext cx="1152128" cy="2160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E9B971-AE51-F572-972B-F31FC270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27"/>
            <a:ext cx="9144000" cy="3243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active portfolio for the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03199"/>
          </a:xfrm>
        </p:spPr>
        <p:txBody>
          <a:bodyPr>
            <a:normAutofit/>
          </a:bodyPr>
          <a:lstStyle/>
          <a:p>
            <a:r>
              <a:rPr lang="en-US" dirty="0"/>
              <a:t>Here is the “coverage” tab of the active portfolio of the journal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707AB-10B4-7061-7B80-D90FF7BACDF8}"/>
              </a:ext>
            </a:extLst>
          </p:cNvPr>
          <p:cNvSpPr txBox="1"/>
          <p:nvPr/>
        </p:nvSpPr>
        <p:spPr>
          <a:xfrm>
            <a:off x="4572000" y="3776722"/>
            <a:ext cx="32403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we see that the resource is available from 1976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48A24F-4B7A-F157-6877-8DBAB162811A}"/>
              </a:ext>
            </a:extLst>
          </p:cNvPr>
          <p:cNvCxnSpPr>
            <a:cxnSpLocks/>
          </p:cNvCxnSpPr>
          <p:nvPr/>
        </p:nvCxnSpPr>
        <p:spPr>
          <a:xfrm flipH="1">
            <a:off x="3931612" y="4025092"/>
            <a:ext cx="64038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3A2079-DFE4-E74B-5166-E4C77D44B941}"/>
              </a:ext>
            </a:extLst>
          </p:cNvPr>
          <p:cNvCxnSpPr>
            <a:cxnSpLocks/>
          </p:cNvCxnSpPr>
          <p:nvPr/>
        </p:nvCxnSpPr>
        <p:spPr>
          <a:xfrm flipV="1">
            <a:off x="3931612" y="3801037"/>
            <a:ext cx="0" cy="2240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3717B1-8054-FEAB-8DCA-8F65B6BBEF62}"/>
              </a:ext>
            </a:extLst>
          </p:cNvPr>
          <p:cNvSpPr/>
          <p:nvPr/>
        </p:nvSpPr>
        <p:spPr>
          <a:xfrm>
            <a:off x="1115616" y="1868143"/>
            <a:ext cx="504056" cy="251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7D3417-E25E-B988-AD55-542CCF88A124}"/>
              </a:ext>
            </a:extLst>
          </p:cNvPr>
          <p:cNvSpPr/>
          <p:nvPr/>
        </p:nvSpPr>
        <p:spPr>
          <a:xfrm>
            <a:off x="179512" y="2958989"/>
            <a:ext cx="8712964" cy="675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243-1805-4961-BBF6-F2E5FF1B8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3319778"/>
            <a:ext cx="8221991" cy="1240583"/>
          </a:xfrm>
        </p:spPr>
        <p:txBody>
          <a:bodyPr/>
          <a:lstStyle/>
          <a:p>
            <a:r>
              <a:rPr lang="en-US" dirty="0"/>
              <a:t>The two sample articles in the journal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9770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2911</TotalTime>
  <Words>818</Words>
  <Application>Microsoft Office PowerPoint</Application>
  <PresentationFormat>On-screen Show (16:9)</PresentationFormat>
  <Paragraphs>90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IGeLU_2016_16X9 (1)</vt:lpstr>
      <vt:lpstr>Understanding the meaning and implications of Expand My Results</vt:lpstr>
      <vt:lpstr>PowerPoint Presentation</vt:lpstr>
      <vt:lpstr>The question</vt:lpstr>
      <vt:lpstr>The question</vt:lpstr>
      <vt:lpstr>The question</vt:lpstr>
      <vt:lpstr>The active portfolio for the journal</vt:lpstr>
      <vt:lpstr>The active portfolio for the journal</vt:lpstr>
      <vt:lpstr>The active portfolio for the journal</vt:lpstr>
      <vt:lpstr>The two sample articles in the journal </vt:lpstr>
      <vt:lpstr>The two sample articles in the journal</vt:lpstr>
      <vt:lpstr>The two sample articles in the journal</vt:lpstr>
      <vt:lpstr>The two sample articles in the journal</vt:lpstr>
      <vt:lpstr>The "Expand My Results" </vt:lpstr>
      <vt:lpstr>The "Expand My Results"</vt:lpstr>
      <vt:lpstr>The "Expand My Results"</vt:lpstr>
      <vt:lpstr>The "Expand My Results"</vt:lpstr>
      <vt:lpstr>The "Expand My Results"</vt:lpstr>
      <vt:lpstr>Removing the "Expand My Results"</vt:lpstr>
      <vt:lpstr>Removing the "Expand My Results"</vt:lpstr>
      <vt:lpstr>Removing the "Expand My Results"</vt:lpstr>
      <vt:lpstr>Removing the "Expand My Results"</vt:lpstr>
      <vt:lpstr>Removing the "Expand My Results"</vt:lpstr>
      <vt:lpstr>Removing the "Expand My Results"</vt:lpstr>
      <vt:lpstr>Removing the "Expand My Results"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93</cp:revision>
  <dcterms:created xsi:type="dcterms:W3CDTF">2021-11-30T14:32:13Z</dcterms:created>
  <dcterms:modified xsi:type="dcterms:W3CDTF">2025-04-15T06:51:16Z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